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7" r:id="rId5"/>
    <p:sldId id="272" r:id="rId6"/>
    <p:sldId id="274" r:id="rId7"/>
    <p:sldId id="271" r:id="rId8"/>
    <p:sldId id="261" r:id="rId9"/>
    <p:sldId id="263" r:id="rId10"/>
    <p:sldId id="262" r:id="rId11"/>
    <p:sldId id="278" r:id="rId12"/>
    <p:sldId id="285" r:id="rId13"/>
    <p:sldId id="279" r:id="rId14"/>
    <p:sldId id="286" r:id="rId15"/>
    <p:sldId id="281" r:id="rId16"/>
    <p:sldId id="287" r:id="rId17"/>
    <p:sldId id="28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7A"/>
    <a:srgbClr val="0961AA"/>
    <a:srgbClr val="048271"/>
    <a:srgbClr val="D9D9D9"/>
    <a:srgbClr val="70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BB59-7240-4FBA-8041-E3D3371C175B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4696-962F-4821-A76E-43849617BD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71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79AC215-36D4-4E8F-9688-8EA749A7801D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490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9075" y="812800"/>
            <a:ext cx="7115175" cy="4003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C20C32-279C-409D-B4AB-E24D7E720F01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3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de-DE" sz="24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 Symposium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                                                  31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October – 5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November,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8CB76-4039-F92C-0FD3-FB1AFC86C9D0}"/>
              </a:ext>
            </a:extLst>
          </p:cNvPr>
          <p:cNvSpPr txBox="1"/>
          <p:nvPr userDrawn="1"/>
        </p:nvSpPr>
        <p:spPr>
          <a:xfrm>
            <a:off x="1189703" y="6334780"/>
            <a:ext cx="981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B535C-2032-CA02-00A1-625E8544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" y="-126625"/>
            <a:ext cx="3531762" cy="1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263C7CFA-4A9A-FE2E-828D-E93915007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A9DF-FD13-B346-C13D-219870B30602}"/>
              </a:ext>
            </a:extLst>
          </p:cNvPr>
          <p:cNvSpPr txBox="1"/>
          <p:nvPr userDrawn="1"/>
        </p:nvSpPr>
        <p:spPr>
          <a:xfrm>
            <a:off x="1826791" y="6296844"/>
            <a:ext cx="778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D29C-8CDE-715C-0209-FF440FA19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AC12FE-DD13-46FA-EFD7-F0CEC67DCF7C}"/>
              </a:ext>
            </a:extLst>
          </p:cNvPr>
          <p:cNvSpPr/>
          <p:nvPr userDrawn="1"/>
        </p:nvSpPr>
        <p:spPr>
          <a:xfrm>
            <a:off x="0" y="-3810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F4BC4-A9E9-690B-B6EE-EEEDA45F057B}"/>
              </a:ext>
            </a:extLst>
          </p:cNvPr>
          <p:cNvSpPr txBox="1"/>
          <p:nvPr userDrawn="1"/>
        </p:nvSpPr>
        <p:spPr>
          <a:xfrm>
            <a:off x="1794894" y="6333855"/>
            <a:ext cx="834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A1EB-ED61-D44A-F1DD-BFF5A64B4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DCD5DEED-4CAC-DB24-D57E-031C727229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</p:spTree>
    <p:extLst>
      <p:ext uri="{BB962C8B-B14F-4D97-AF65-F5344CB8AC3E}">
        <p14:creationId xmlns:p14="http://schemas.microsoft.com/office/powerpoint/2010/main" val="17345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slide">
  <p:cSld name="Title Conte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337160" y="1119008"/>
            <a:ext cx="11521280" cy="68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335360" y="6356351"/>
            <a:ext cx="921702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0032437" y="6356351"/>
            <a:ext cx="182420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n-GB"/>
              <a:t>Slide </a:t>
            </a:r>
            <a:fld id="{00000000-1234-1234-1234-123412341234}" type="slidenum">
              <a:rPr lang="en-GB" smtClean="0"/>
              <a:pPr/>
              <a:t>‹#›</a:t>
            </a:fld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335360" y="1988839"/>
            <a:ext cx="11521280" cy="418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81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3242"/>
            <a:ext cx="105156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73238"/>
            <a:ext cx="105156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B3C8-DB47-4C9E-9F0C-9A603608E7FC}" type="datetime1">
              <a:rPr lang="en-ZA"/>
              <a:pPr>
                <a:defRPr/>
              </a:pPr>
              <a:t>2022/11/01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4167" y="6356351"/>
            <a:ext cx="47625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D494-312C-428C-976C-4CED80D3867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1293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79" y="5280026"/>
            <a:ext cx="18063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136-CB21-4E64-972F-F37A26AA8AF3}" type="datetime1">
              <a:rPr lang="en-ZA"/>
              <a:pPr>
                <a:defRPr/>
              </a:pPr>
              <a:t>2022/11/01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5378" y="6356351"/>
            <a:ext cx="477933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5D58-0D5D-49F6-9005-249DDC26A54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614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197C-70C1-3D13-3DC8-7C542F96A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D096-BD91-4C07-942B-3DB517D9FE2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EA65-8560-25BB-DDF9-1DD4469A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4656-B353-2C5E-FA62-ED05E0FA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5BE8-2218-4236-A164-167ACF5C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AE5820-6105-4954-9EA9-142615E718D7}"/>
              </a:ext>
            </a:extLst>
          </p:cNvPr>
          <p:cNvSpPr txBox="1"/>
          <p:nvPr/>
        </p:nvSpPr>
        <p:spPr>
          <a:xfrm>
            <a:off x="1105421" y="1993489"/>
            <a:ext cx="10196623" cy="14765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Global Observation System for Mercury (GOS</a:t>
            </a:r>
            <a:r>
              <a:rPr lang="en-US" sz="44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M) a GEO Flagship Program</a:t>
            </a:r>
          </a:p>
          <a:p>
            <a:pPr algn="ctr"/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8ACD8-BF03-C7EC-FE06-8E94FB25894B}"/>
              </a:ext>
            </a:extLst>
          </p:cNvPr>
          <p:cNvSpPr txBox="1"/>
          <p:nvPr/>
        </p:nvSpPr>
        <p:spPr>
          <a:xfrm>
            <a:off x="3461768" y="4335504"/>
            <a:ext cx="5220677" cy="1143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Lynwill G Martin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South African Weather Service (SAWS)</a:t>
            </a: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980" t="74436" r="19899" b="13853"/>
          <a:stretch/>
        </p:blipFill>
        <p:spPr>
          <a:xfrm>
            <a:off x="10605001" y="5025472"/>
            <a:ext cx="1394085" cy="11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E37DE-ED26-6B04-0914-14569A099CD2}"/>
              </a:ext>
            </a:extLst>
          </p:cNvPr>
          <p:cNvSpPr txBox="1"/>
          <p:nvPr/>
        </p:nvSpPr>
        <p:spPr>
          <a:xfrm>
            <a:off x="2882888" y="274095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cs typeface="Arial" panose="020B0604020202020204" pitchFamily="34" charset="0"/>
              </a:rPr>
              <a:t>South African Mercury Network (</a:t>
            </a:r>
            <a:r>
              <a:rPr lang="en-GB" sz="2800" b="1" dirty="0" err="1">
                <a:solidFill>
                  <a:srgbClr val="0961AA"/>
                </a:solidFill>
                <a:cs typeface="Arial" panose="020B0604020202020204" pitchFamily="34" charset="0"/>
              </a:rPr>
              <a:t>SAMNet</a:t>
            </a:r>
            <a:r>
              <a:rPr lang="en-GB" sz="2800" b="1" dirty="0">
                <a:solidFill>
                  <a:srgbClr val="0961AA"/>
                </a:solidFill>
                <a:cs typeface="Arial" panose="020B0604020202020204" pitchFamily="34" charset="0"/>
              </a:rPr>
              <a:t>)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46"/>
          <p:cNvSpPr>
            <a:spLocks noChangeArrowheads="1"/>
          </p:cNvSpPr>
          <p:nvPr/>
        </p:nvSpPr>
        <p:spPr bwMode="auto">
          <a:xfrm>
            <a:off x="361822" y="1610833"/>
            <a:ext cx="11604978" cy="433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8095" tIns="38095" rIns="38095" bIns="38095" anchor="ctr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SAMNet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is a Department of Science &amp; Innovation (DSI-SA) funded Project </a:t>
            </a:r>
          </a:p>
          <a:p>
            <a:pPr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Goal is to develop a 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coordinated SA (later in Africa through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Afri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-GEO) observation network for mercury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to determine the status/trends of atmospheric mercury</a:t>
            </a:r>
          </a:p>
          <a:p>
            <a:pPr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Provide high quality data for the validation model input;</a:t>
            </a:r>
          </a:p>
          <a:p>
            <a:pPr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Assist partners in developing their mercury monitoring capacity (training)</a:t>
            </a:r>
          </a:p>
          <a:p>
            <a:pPr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Give government and relevant stakeholders a firm basis for future policy developments in the implementation of the Minamata Convention</a:t>
            </a:r>
          </a:p>
          <a:p>
            <a:pPr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  <a:defRPr/>
            </a:pPr>
            <a:endParaRPr lang="en-US" altLang="en-US" sz="1650" i="1" dirty="0">
              <a:solidFill>
                <a:srgbClr val="002060"/>
              </a:solidFill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30" y="5182295"/>
            <a:ext cx="1741476" cy="8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1980" t="74436" r="19899" b="13853"/>
          <a:stretch/>
        </p:blipFill>
        <p:spPr>
          <a:xfrm>
            <a:off x="10859168" y="86532"/>
            <a:ext cx="1107632" cy="8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>
              <a:defRPr/>
            </a:pPr>
            <a:fld id="{9922AE1C-AD38-4375-8666-6444719B9889}" type="datetime1">
              <a:rPr lang="en-ZA" smtClean="0"/>
              <a:pPr>
                <a:defRPr/>
              </a:pPr>
              <a:t>2022/11/01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413625" y="6356350"/>
            <a:ext cx="477837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0F6BD8BA-9522-4C63-940F-8983615C934B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pic>
        <p:nvPicPr>
          <p:cNvPr id="107525" name="Google Shape;167;gfbf7966af4_1_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8" y="1207074"/>
            <a:ext cx="7235942" cy="51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51;p20"/>
          <p:cNvSpPr txBox="1">
            <a:spLocks/>
          </p:cNvSpPr>
          <p:nvPr/>
        </p:nvSpPr>
        <p:spPr>
          <a:xfrm>
            <a:off x="2548622" y="324491"/>
            <a:ext cx="8639637" cy="517458"/>
          </a:xfrm>
          <a:prstGeom prst="rect">
            <a:avLst/>
          </a:prstGeom>
          <a:noFill/>
          <a:ln>
            <a:noFill/>
          </a:ln>
        </p:spPr>
        <p:txBody>
          <a:bodyPr spcFirstLastPara="1" lIns="91413" tIns="45694" rIns="91413" bIns="45694" anchor="ctr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defRPr/>
            </a:pPr>
            <a:r>
              <a:rPr lang="en-GB" sz="3200" b="1" dirty="0" err="1">
                <a:solidFill>
                  <a:schemeClr val="accent1"/>
                </a:solidFill>
                <a:latin typeface="+mn-lt"/>
              </a:rPr>
              <a:t>SAMNet</a:t>
            </a:r>
            <a:r>
              <a:rPr lang="en-GB" sz="3200" b="1" dirty="0">
                <a:solidFill>
                  <a:schemeClr val="accent1"/>
                </a:solidFill>
                <a:latin typeface="+mn-lt"/>
              </a:rPr>
              <a:t> a DSI Funded Project 2020 - 2022</a:t>
            </a:r>
          </a:p>
        </p:txBody>
      </p:sp>
      <p:sp>
        <p:nvSpPr>
          <p:cNvPr id="8" name="Google Shape;166;gfbf7966af4_1_1"/>
          <p:cNvSpPr txBox="1">
            <a:spLocks noChangeArrowheads="1"/>
          </p:cNvSpPr>
          <p:nvPr/>
        </p:nvSpPr>
        <p:spPr bwMode="auto">
          <a:xfrm>
            <a:off x="7199134" y="1526306"/>
            <a:ext cx="4992865" cy="38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91413" rIns="91413" bIns="91413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000000"/>
                </a:solidFill>
              </a:rPr>
              <a:t>•1x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Cape Point continues Hg monitoring to: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 new sites: 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Aar, </a:t>
            </a:r>
          </a:p>
          <a:p>
            <a:pPr>
              <a:lnSpc>
                <a:spcPct val="150000"/>
              </a:lnSpc>
            </a:pP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     </a:t>
            </a:r>
            <a:r>
              <a:rPr lang="en-GB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Welgegund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       	                            	       </a:t>
            </a:r>
            <a:r>
              <a:rPr lang="en-GB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Emalahleni</a:t>
            </a: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000000"/>
                </a:solidFill>
              </a:rPr>
              <a:t>•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 Passive Sampling Sites (across the country)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000000"/>
                </a:solidFill>
              </a:rPr>
              <a:t>•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 Passive sites collaborating with ECCC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000000"/>
                </a:solidFill>
              </a:rPr>
              <a:t>•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 Wet deposition sites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Hg Speciation Monitoring started May 2022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285490" y="4199437"/>
            <a:ext cx="1371421" cy="380950"/>
            <a:chOff x="1600994" y="3657600"/>
            <a:chExt cx="1371600" cy="381668"/>
          </a:xfrm>
        </p:grpSpPr>
        <p:sp>
          <p:nvSpPr>
            <p:cNvPr id="6" name="Oval 5"/>
            <p:cNvSpPr/>
            <p:nvPr/>
          </p:nvSpPr>
          <p:spPr>
            <a:xfrm>
              <a:off x="1829594" y="3657600"/>
              <a:ext cx="152400" cy="1526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107530" name="TextBox 8"/>
            <p:cNvSpPr txBox="1">
              <a:spLocks noChangeArrowheads="1"/>
            </p:cNvSpPr>
            <p:nvPr/>
          </p:nvSpPr>
          <p:spPr bwMode="auto">
            <a:xfrm>
              <a:off x="1600994" y="3731491"/>
              <a:ext cx="137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ZA" altLang="en-US" sz="1400" dirty="0"/>
                <a:t>Springbok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1980" t="74436" r="19899" b="13853"/>
          <a:stretch/>
        </p:blipFill>
        <p:spPr>
          <a:xfrm>
            <a:off x="10643586" y="132435"/>
            <a:ext cx="1089345" cy="883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824258"/>
      </p:ext>
    </p:extLst>
  </p:cSld>
  <p:clrMapOvr>
    <a:masterClrMapping/>
  </p:clrMapOvr>
  <p:transition spd="slow" advTm="1267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51;p20"/>
          <p:cNvSpPr txBox="1">
            <a:spLocks/>
          </p:cNvSpPr>
          <p:nvPr/>
        </p:nvSpPr>
        <p:spPr bwMode="auto">
          <a:xfrm>
            <a:off x="3433828" y="2772026"/>
            <a:ext cx="8410445" cy="7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694" rIns="91413" bIns="45694" anchor="ctr"/>
          <a:lstStyle>
            <a:lvl1pPr defTabSz="684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50000"/>
              <a:buFont typeface="Arial" panose="020B0604020202020204" pitchFamily="34" charset="0"/>
              <a:buNone/>
            </a:pPr>
            <a:r>
              <a:rPr lang="en-GB" altLang="en-US" sz="2100" dirty="0">
                <a:latin typeface="Britannic Bold" panose="020B0903060703020204" pitchFamily="34" charset="0"/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Hg Observations in the Southern Ocean on-board the SA Agulhas II RV        </a:t>
            </a:r>
            <a:r>
              <a:rPr lang="en-GB" altLang="en-US" sz="2400" dirty="0">
                <a:solidFill>
                  <a:srgbClr val="DA04DF"/>
                </a:solidFill>
                <a:latin typeface="Britannic Bold" panose="020B0903060703020204" pitchFamily="34" charset="0"/>
              </a:rPr>
              <a:t>11- 31 July 2022</a:t>
            </a:r>
          </a:p>
        </p:txBody>
      </p:sp>
      <p:pic>
        <p:nvPicPr>
          <p:cNvPr id="399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4" y="1270002"/>
            <a:ext cx="150018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Google Shape;282;g112cc307909_0_32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23276"/>
            <a:ext cx="38735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595814" y="1231602"/>
            <a:ext cx="5829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 b="1" dirty="0">
                <a:solidFill>
                  <a:srgbClr val="FF0000"/>
                </a:solidFill>
              </a:rPr>
              <a:t>SA National Antarctic Program (SANAP)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ZA" altLang="en-US" sz="1800" b="1" dirty="0"/>
              <a:t>S</a:t>
            </a:r>
            <a:r>
              <a:rPr lang="en-ZA" altLang="en-US" sz="1800" dirty="0"/>
              <a:t>outhern O</a:t>
            </a:r>
            <a:r>
              <a:rPr lang="en-ZA" altLang="en-US" sz="2400" dirty="0"/>
              <a:t>c</a:t>
            </a:r>
            <a:r>
              <a:rPr lang="en-ZA" altLang="en-US" sz="1800" dirty="0"/>
              <a:t>ean </a:t>
            </a:r>
            <a:r>
              <a:rPr lang="en-ZA" altLang="en-US" sz="1800" dirty="0" err="1"/>
              <a:t>Se</a:t>
            </a:r>
            <a:r>
              <a:rPr lang="en-ZA" altLang="en-US" sz="1800" b="1" dirty="0" err="1"/>
              <a:t>A</a:t>
            </a:r>
            <a:r>
              <a:rPr lang="en-ZA" altLang="en-US" sz="1800" dirty="0" err="1"/>
              <a:t>sona</a:t>
            </a:r>
            <a:r>
              <a:rPr lang="en-ZA" altLang="en-US" sz="1800" b="1" dirty="0" err="1"/>
              <a:t>L</a:t>
            </a:r>
            <a:r>
              <a:rPr lang="en-ZA" altLang="en-US" sz="1800" dirty="0"/>
              <a:t> </a:t>
            </a:r>
            <a:r>
              <a:rPr lang="en-ZA" altLang="en-US" sz="1800" b="1" dirty="0"/>
              <a:t>E</a:t>
            </a:r>
            <a:r>
              <a:rPr lang="en-ZA" altLang="en-US" sz="1800" dirty="0"/>
              <a:t>xperiment (SCALE)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ZA" altLang="en-US" sz="2400" b="1" dirty="0"/>
              <a:t>Scientific Cruises planned in 2023</a:t>
            </a:r>
          </a:p>
        </p:txBody>
      </p:sp>
      <p:pic>
        <p:nvPicPr>
          <p:cNvPr id="3994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1"/>
          <a:stretch>
            <a:fillRect/>
          </a:stretch>
        </p:blipFill>
        <p:spPr bwMode="auto">
          <a:xfrm>
            <a:off x="279532" y="1270002"/>
            <a:ext cx="3165475" cy="33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9" y="4754504"/>
            <a:ext cx="32464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75" y="4028477"/>
            <a:ext cx="3114577" cy="15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4764088"/>
            <a:ext cx="8747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1912" y="28275"/>
            <a:ext cx="9488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accent1"/>
                </a:solidFill>
              </a:rPr>
              <a:t>Mercury Observations over the Southern Ocean along the Cape </a:t>
            </a:r>
            <a:r>
              <a:rPr lang="en-ZA" sz="3200" b="1" dirty="0" err="1">
                <a:solidFill>
                  <a:schemeClr val="accent1"/>
                </a:solidFill>
              </a:rPr>
              <a:t>GoodHope</a:t>
            </a:r>
            <a:r>
              <a:rPr lang="en-ZA" sz="3200" b="1" dirty="0">
                <a:solidFill>
                  <a:schemeClr val="accent1"/>
                </a:solidFill>
              </a:rPr>
              <a:t> transect</a:t>
            </a:r>
          </a:p>
        </p:txBody>
      </p:sp>
    </p:spTree>
    <p:extLst>
      <p:ext uri="{BB962C8B-B14F-4D97-AF65-F5344CB8AC3E}">
        <p14:creationId xmlns:p14="http://schemas.microsoft.com/office/powerpoint/2010/main" val="153582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48772"/>
              </p:ext>
            </p:extLst>
          </p:nvPr>
        </p:nvGraphicFramePr>
        <p:xfrm>
          <a:off x="7714691" y="2165559"/>
          <a:ext cx="4320612" cy="3933596"/>
        </p:xfrm>
        <a:graphic>
          <a:graphicData uri="http://schemas.openxmlformats.org/drawingml/2006/table">
            <a:tbl>
              <a:tblPr/>
              <a:tblGrid>
                <a:gridCol w="2232874">
                  <a:extLst>
                    <a:ext uri="{9D8B030D-6E8A-4147-A177-3AD203B41FA5}">
                      <a16:colId xmlns:a16="http://schemas.microsoft.com/office/drawing/2014/main" val="3611840904"/>
                    </a:ext>
                  </a:extLst>
                </a:gridCol>
                <a:gridCol w="2087738">
                  <a:extLst>
                    <a:ext uri="{9D8B030D-6E8A-4147-A177-3AD203B41FA5}">
                      <a16:colId xmlns:a16="http://schemas.microsoft.com/office/drawing/2014/main" val="3304618750"/>
                    </a:ext>
                  </a:extLst>
                </a:gridCol>
              </a:tblGrid>
              <a:tr h="439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Calibri" panose="020F0502020204030204" pitchFamily="34" charset="0"/>
                        </a:rPr>
                        <a:t>Berg </a:t>
                      </a:r>
                      <a:r>
                        <a:rPr lang="en-ZA" sz="2800" dirty="0" err="1">
                          <a:effectLst/>
                          <a:latin typeface="Calibri" panose="020F0502020204030204" pitchFamily="34" charset="0"/>
                        </a:rPr>
                        <a:t>Aukas</a:t>
                      </a:r>
                      <a:r>
                        <a:rPr lang="en-ZA" sz="2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67534"/>
                  </a:ext>
                </a:extLst>
              </a:tr>
              <a:tr h="439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 err="1">
                          <a:effectLst/>
                          <a:latin typeface="Calibri" panose="020F0502020204030204" pitchFamily="34" charset="0"/>
                        </a:rPr>
                        <a:t>Grootfontein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42804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Sunyani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15576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Kenyase</a:t>
                      </a:r>
                      <a:endParaRPr lang="en-ZA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02071"/>
                  </a:ext>
                </a:extLst>
              </a:tr>
              <a:tr h="439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Springbok</a:t>
                      </a:r>
                      <a:endParaRPr lang="en-ZA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93930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>
                          <a:effectLst/>
                          <a:latin typeface="Calibri" panose="020F0502020204030204" pitchFamily="34" charset="0"/>
                        </a:rPr>
                        <a:t>Palapye</a:t>
                      </a:r>
                      <a:endParaRPr lang="en-ZA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380336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Machakos</a:t>
                      </a:r>
                      <a:endParaRPr lang="en-ZA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624693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>
                          <a:effectLst/>
                          <a:latin typeface="Calibri" panose="020F0502020204030204" pitchFamily="34" charset="0"/>
                        </a:rPr>
                        <a:t>Okavango</a:t>
                      </a:r>
                      <a:endParaRPr lang="en-ZA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19544"/>
                  </a:ext>
                </a:extLst>
              </a:tr>
              <a:tr h="479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 err="1">
                          <a:effectLst/>
                          <a:latin typeface="Calibri" panose="020F0502020204030204" pitchFamily="34" charset="0"/>
                        </a:rPr>
                        <a:t>Morogoro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  <a:endParaRPr lang="en-ZA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54" marR="68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92408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087707" y="1285829"/>
            <a:ext cx="2677763" cy="52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800" b="1" dirty="0">
                <a:solidFill>
                  <a:srgbClr val="FF0000"/>
                </a:solidFill>
              </a:rPr>
              <a:t>Started 1 July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59317" y="1285829"/>
            <a:ext cx="3412449" cy="2611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>
              <a:defRPr/>
            </a:pPr>
            <a:r>
              <a:rPr lang="en-US" sz="2000" dirty="0">
                <a:latin typeface="Britannic Bold" panose="020B0903060703020204" pitchFamily="34" charset="0"/>
              </a:rPr>
              <a:t>The Challenge in Africa is BIG…..but</a:t>
            </a:r>
            <a:endParaRPr lang="en-CA" sz="2000" dirty="0">
              <a:latin typeface="Britannic Bold" panose="020B0903060703020204" pitchFamily="34" charset="0"/>
            </a:endParaRPr>
          </a:p>
        </p:txBody>
      </p:sp>
      <p:sp>
        <p:nvSpPr>
          <p:cNvPr id="112643" name="AutoShape 4" descr="Flags Png Download Image - World Flags In Circle Clipart (#161082) - PikPng"/>
          <p:cNvSpPr>
            <a:spLocks noChangeAspect="1" noChangeArrowheads="1"/>
          </p:cNvSpPr>
          <p:nvPr/>
        </p:nvSpPr>
        <p:spPr bwMode="auto">
          <a:xfrm>
            <a:off x="5741356" y="2099214"/>
            <a:ext cx="283224" cy="29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pic>
        <p:nvPicPr>
          <p:cNvPr id="1126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31454" r="33450" b="28638"/>
          <a:stretch>
            <a:fillRect/>
          </a:stretch>
        </p:blipFill>
        <p:spPr bwMode="auto">
          <a:xfrm>
            <a:off x="311335" y="1710490"/>
            <a:ext cx="5338832" cy="464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756725" y="3010828"/>
            <a:ext cx="2820775" cy="1953802"/>
            <a:chOff x="1756725" y="3010828"/>
            <a:chExt cx="2820775" cy="1953802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081113" y="4479474"/>
              <a:ext cx="669647" cy="485156"/>
              <a:chOff x="6426991" y="4310743"/>
              <a:chExt cx="927103" cy="642257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452391" y="4496284"/>
                <a:ext cx="228601" cy="152239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125493" y="4496284"/>
                <a:ext cx="228601" cy="152239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26991" y="4800761"/>
                <a:ext cx="228601" cy="152239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896893" y="4310743"/>
                <a:ext cx="228601" cy="152239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756725" y="3010828"/>
              <a:ext cx="247677" cy="255157"/>
              <a:chOff x="4801394" y="2362200"/>
              <a:chExt cx="342900" cy="33745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801394" y="2362200"/>
                <a:ext cx="228600" cy="152093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15694" y="2547564"/>
                <a:ext cx="228600" cy="152093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</p:grp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013345" y="3528328"/>
              <a:ext cx="564155" cy="503125"/>
              <a:chOff x="7926388" y="3048000"/>
              <a:chExt cx="780833" cy="666750"/>
            </a:xfrm>
          </p:grpSpPr>
          <p:grpSp>
            <p:nvGrpSpPr>
              <p:cNvPr id="112670" name="Group 15"/>
              <p:cNvGrpSpPr>
                <a:grpSpLocks/>
              </p:cNvGrpSpPr>
              <p:nvPr/>
            </p:nvGrpSpPr>
            <p:grpSpPr bwMode="auto">
              <a:xfrm>
                <a:off x="7926388" y="3378200"/>
                <a:ext cx="457200" cy="336550"/>
                <a:chOff x="7925594" y="3377792"/>
                <a:chExt cx="457200" cy="337457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925594" y="3377792"/>
                  <a:ext cx="228537" cy="152811"/>
                </a:xfrm>
                <a:prstGeom prst="ellipse">
                  <a:avLst/>
                </a:prstGeom>
                <a:solidFill>
                  <a:srgbClr val="99FF33"/>
                </a:solidFill>
                <a:ln w="28575">
                  <a:solidFill>
                    <a:srgbClr val="1B05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ZA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8154131" y="3562438"/>
                  <a:ext cx="228537" cy="152811"/>
                </a:xfrm>
                <a:prstGeom prst="ellipse">
                  <a:avLst/>
                </a:prstGeom>
                <a:solidFill>
                  <a:srgbClr val="99FF33"/>
                </a:solidFill>
                <a:ln w="28575">
                  <a:solidFill>
                    <a:srgbClr val="1B05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ZA"/>
                </a:p>
              </p:txBody>
            </p:sp>
          </p:grpSp>
          <p:sp>
            <p:nvSpPr>
              <p:cNvPr id="20" name="Oval 19"/>
              <p:cNvSpPr/>
              <p:nvPr/>
            </p:nvSpPr>
            <p:spPr bwMode="auto">
              <a:xfrm>
                <a:off x="8478685" y="3048000"/>
                <a:ext cx="228536" cy="152400"/>
              </a:xfrm>
              <a:prstGeom prst="ellipse">
                <a:avLst/>
              </a:prstGeom>
              <a:solidFill>
                <a:srgbClr val="99FF33"/>
              </a:solidFill>
              <a:ln w="28575">
                <a:solidFill>
                  <a:srgbClr val="1B0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182018" y="185415"/>
            <a:ext cx="629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accent1"/>
                </a:solidFill>
              </a:rPr>
              <a:t>Mercury Global Passive Network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544716"/>
      </p:ext>
    </p:extLst>
  </p:cSld>
  <p:clrMapOvr>
    <a:masterClrMapping/>
  </p:clrMapOvr>
  <p:transition spd="slow" advTm="11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806700" y="254000"/>
            <a:ext cx="8642350" cy="625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</a:rPr>
              <a:t>What can we do with Hg Air data?</a:t>
            </a:r>
            <a:endParaRPr lang="en-CA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0454" y="1235196"/>
            <a:ext cx="9028946" cy="3793631"/>
          </a:xfrm>
          <a:prstGeom prst="rect">
            <a:avLst/>
          </a:prstGeom>
          <a:noFill/>
          <a:ln>
            <a:noFill/>
          </a:ln>
        </p:spPr>
        <p:txBody>
          <a:bodyPr spcFirstLastPara="1" lIns="91413" tIns="45694" rIns="91413" bIns="45694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+mn-lt"/>
              </a:rPr>
              <a:t>Increase data accessibility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+mn-lt"/>
              </a:rPr>
              <a:t>Identify data gaps, strengths and weaknesses of current systems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+mn-lt"/>
              </a:rPr>
              <a:t>Plan new tools to enhance monitoring based on gaps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+mn-lt"/>
              </a:rPr>
              <a:t>Promote collaboration between science and policy through an extensive outreach activities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+mn-lt"/>
              </a:rPr>
              <a:t>Provide a platform to develop products to support science questions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+mn-lt"/>
              </a:rPr>
              <a:t>Provide a platform to develop products to support policy questions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14" y="2603500"/>
            <a:ext cx="3708065" cy="27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07" y="147860"/>
            <a:ext cx="1736743" cy="8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7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6021" y="235837"/>
            <a:ext cx="829360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3200" b="1" dirty="0">
                <a:solidFill>
                  <a:schemeClr val="accent1"/>
                </a:solidFill>
                <a:ea typeface="Arial Unicode MS" panose="020B0604020202020204" pitchFamily="34" charset="-128"/>
              </a:rPr>
              <a:t>MY AFRICAN DREAM</a:t>
            </a:r>
          </a:p>
        </p:txBody>
      </p:sp>
      <p:sp>
        <p:nvSpPr>
          <p:cNvPr id="7" name="Oval 6"/>
          <p:cNvSpPr/>
          <p:nvPr/>
        </p:nvSpPr>
        <p:spPr>
          <a:xfrm>
            <a:off x="4496802" y="3384556"/>
            <a:ext cx="2626970" cy="1358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African Mercury Network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217455" y="5154389"/>
            <a:ext cx="2269829" cy="8111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FFFF"/>
                </a:solidFill>
              </a:rPr>
              <a:t>SA Mercury Network </a:t>
            </a:r>
          </a:p>
          <a:p>
            <a:pPr algn="ctr">
              <a:defRPr/>
            </a:pPr>
            <a:r>
              <a:rPr lang="en-US" b="1" dirty="0">
                <a:solidFill>
                  <a:srgbClr val="00FFFF"/>
                </a:solidFill>
              </a:rPr>
              <a:t>(</a:t>
            </a:r>
            <a:r>
              <a:rPr lang="en-US" b="1" dirty="0" err="1">
                <a:solidFill>
                  <a:srgbClr val="00FFFF"/>
                </a:solidFill>
              </a:rPr>
              <a:t>SAMNet</a:t>
            </a:r>
            <a:r>
              <a:rPr lang="en-US" b="1" dirty="0">
                <a:solidFill>
                  <a:srgbClr val="00FFFF"/>
                </a:solidFill>
              </a:rPr>
              <a:t>)</a:t>
            </a:r>
            <a:endParaRPr lang="en-CA" b="1" dirty="0">
              <a:solidFill>
                <a:srgbClr val="00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2825" y="5154389"/>
            <a:ext cx="2268242" cy="8111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E-Africa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9667" y="1582978"/>
            <a:ext cx="6357110" cy="1390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3200" dirty="0"/>
              <a:t>GOS</a:t>
            </a:r>
            <a:r>
              <a:rPr lang="en-CA" sz="3200" baseline="30000" dirty="0"/>
              <a:t>4</a:t>
            </a:r>
            <a:r>
              <a:rPr lang="en-CA" sz="3200" dirty="0"/>
              <a:t>M-GEO Flagship Program</a:t>
            </a:r>
          </a:p>
          <a:p>
            <a:pPr algn="ctr">
              <a:defRPr/>
            </a:pPr>
            <a:r>
              <a:rPr lang="en-CA" dirty="0"/>
              <a:t>Supports the </a:t>
            </a:r>
            <a:r>
              <a:rPr lang="en-CA" dirty="0" err="1"/>
              <a:t>Minamata</a:t>
            </a:r>
            <a:r>
              <a:rPr lang="en-CA" dirty="0"/>
              <a:t> Convention </a:t>
            </a:r>
          </a:p>
          <a:p>
            <a:pPr algn="ctr">
              <a:defRPr/>
            </a:pPr>
            <a:r>
              <a:rPr lang="en-CA" dirty="0"/>
              <a:t>Data Hub for Mercury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72970" y="5154389"/>
            <a:ext cx="2268243" cy="8111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W-Africa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53930" y="3668682"/>
            <a:ext cx="3760298" cy="6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altLang="en-US" b="1" dirty="0"/>
              <a:t>Coordinated Continental Mercury 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0139" y="5154389"/>
            <a:ext cx="2268243" cy="8111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N-Africa</a:t>
            </a:r>
          </a:p>
        </p:txBody>
      </p:sp>
    </p:spTree>
    <p:extLst>
      <p:ext uri="{BB962C8B-B14F-4D97-AF65-F5344CB8AC3E}">
        <p14:creationId xmlns:p14="http://schemas.microsoft.com/office/powerpoint/2010/main" val="42906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6021" y="235837"/>
            <a:ext cx="9765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1"/>
                </a:solidFill>
                <a:ea typeface="Arial Unicode MS" panose="020B0604020202020204" pitchFamily="34" charset="-128"/>
              </a:rPr>
              <a:t>TAKE HOME MESSAGE: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2900" y="1684075"/>
            <a:ext cx="11722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New monitoring/research activities is ongoing in AFRICA and it’s encouraging to see but….</a:t>
            </a:r>
          </a:p>
          <a:p>
            <a:pPr>
              <a:lnSpc>
                <a:spcPct val="11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Need to Improve the monitoring capability of countries in Africa </a:t>
            </a:r>
            <a:r>
              <a:rPr lang="en-US" altLang="en-US" sz="2400" b="1" dirty="0">
                <a:solidFill>
                  <a:srgbClr val="FF0000"/>
                </a:solidFill>
              </a:rPr>
              <a:t>we need data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Filling in the Gaps will place us in a position to have a better continental view</a:t>
            </a:r>
          </a:p>
          <a:p>
            <a:pPr>
              <a:lnSpc>
                <a:spcPct val="11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Research 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should LEAD Policy making/decision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ZA" altLang="en-US" sz="2400" b="1" dirty="0">
                <a:solidFill>
                  <a:srgbClr val="FF0000"/>
                </a:solidFill>
              </a:rPr>
              <a:t>Monika </a:t>
            </a:r>
            <a:r>
              <a:rPr lang="en-ZA" altLang="en-US" sz="2400" b="1" dirty="0" err="1">
                <a:solidFill>
                  <a:srgbClr val="FF0000"/>
                </a:solidFill>
              </a:rPr>
              <a:t>Stankiewicz</a:t>
            </a:r>
            <a:r>
              <a:rPr lang="en-ZA" altLang="en-US" sz="2400" b="1" dirty="0">
                <a:solidFill>
                  <a:srgbClr val="FF0000"/>
                </a:solidFill>
              </a:rPr>
              <a:t>: Exec Sec MCM)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Need to work closer together with </a:t>
            </a:r>
            <a:r>
              <a:rPr lang="en-US" altLang="en-US" sz="2400" dirty="0" err="1">
                <a:cs typeface="Arial" panose="020B0604020202020204" pitchFamily="34" charset="0"/>
              </a:rPr>
              <a:t>Minamata</a:t>
            </a:r>
            <a:r>
              <a:rPr lang="en-US" altLang="en-US" sz="2400" dirty="0">
                <a:cs typeface="Arial" panose="020B0604020202020204" pitchFamily="34" charset="0"/>
              </a:rPr>
              <a:t> Focal Points/Bureau/AFRI-GEO members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There’s a need for a AFRCIAN Mercury Scientific Experts Group that can meet regularly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Write joint SIP Proposals for Africa related to improving Monitoring/Observations/Modeling</a:t>
            </a:r>
          </a:p>
          <a:p>
            <a:pPr>
              <a:lnSpc>
                <a:spcPct val="110000"/>
              </a:lnSpc>
              <a:spcAft>
                <a:spcPts val="1200"/>
              </a:spcAft>
              <a:buSzPct val="100000"/>
            </a:pP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3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3655837" y="309339"/>
            <a:ext cx="6776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b="1" dirty="0" err="1">
                <a:solidFill>
                  <a:schemeClr val="accent1"/>
                </a:solidFill>
              </a:rPr>
              <a:t>SAMNet</a:t>
            </a:r>
            <a:r>
              <a:rPr lang="en-ZA" altLang="en-US" b="1" dirty="0">
                <a:solidFill>
                  <a:schemeClr val="accent1"/>
                </a:solidFill>
              </a:rPr>
              <a:t> Stakeholders &amp; Funders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83" y="1562906"/>
            <a:ext cx="4945100" cy="186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" y="2952936"/>
            <a:ext cx="15843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1" y="4152360"/>
            <a:ext cx="2061346" cy="11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 descr="South African Medical Research Council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6" y="5259969"/>
            <a:ext cx="2071687" cy="11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47" y="4125787"/>
            <a:ext cx="26781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 descr="Sasol | Linked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50" y="2788177"/>
            <a:ext cx="1551124" cy="155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6" descr="UP | University of Preto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46" y="4628444"/>
            <a:ext cx="1284266" cy="12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4" descr="North West Univers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24" y="3957212"/>
            <a:ext cx="15605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6" descr="https://sagea.org.za/wp-content/uploads/2020/07/SAGEA_affiliate-logos09013-862x46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8" y="1627034"/>
            <a:ext cx="20716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8" descr="Vaal University of Technolog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85" y="5384731"/>
            <a:ext cx="26955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087542"/>
            <a:ext cx="1040343" cy="8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/>
          <a:srcRect l="71980" t="74436" r="19899" b="13853"/>
          <a:stretch/>
        </p:blipFill>
        <p:spPr>
          <a:xfrm>
            <a:off x="9248931" y="1822262"/>
            <a:ext cx="1394085" cy="11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5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CADD5-C398-B4ED-0EBA-620C6FA56B00}"/>
              </a:ext>
            </a:extLst>
          </p:cNvPr>
          <p:cNvSpPr txBox="1"/>
          <p:nvPr/>
        </p:nvSpPr>
        <p:spPr>
          <a:xfrm>
            <a:off x="1910942" y="1171860"/>
            <a:ext cx="837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F8B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F8B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F8B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4EE9A-B53C-A03C-39AD-AD96330E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285"/>
            <a:ext cx="12192000" cy="968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77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15A22-1EC8-5C32-2DE4-89336516E71E}"/>
              </a:ext>
            </a:extLst>
          </p:cNvPr>
          <p:cNvSpPr txBox="1"/>
          <p:nvPr/>
        </p:nvSpPr>
        <p:spPr>
          <a:xfrm>
            <a:off x="4000938" y="280888"/>
            <a:ext cx="526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GOS</a:t>
            </a:r>
            <a:r>
              <a:rPr lang="en-GB" sz="28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66" y="4971392"/>
            <a:ext cx="11643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GEO Flagships:</a:t>
            </a:r>
          </a:p>
          <a:p>
            <a:r>
              <a:rPr lang="en-US" dirty="0"/>
              <a:t>GEO Flagships are Initiatives that exemplify the kind of impact and support to </a:t>
            </a:r>
            <a:r>
              <a:rPr lang="en-US" b="1" i="1" dirty="0"/>
              <a:t>global, national, and local decision making </a:t>
            </a:r>
            <a:r>
              <a:rPr lang="en-US" dirty="0"/>
              <a:t>that GEO aims to encourage and replicate. </a:t>
            </a:r>
          </a:p>
          <a:p>
            <a:r>
              <a:rPr lang="en-ZA" b="1" dirty="0"/>
              <a:t>Programmehttps://earthobservations.org/documents/gwp20_22/gwp2020_summary_document.pdf</a:t>
            </a:r>
            <a:endParaRPr lang="en-Z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099" y="1197075"/>
            <a:ext cx="11349127" cy="4378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ClrTx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Flagship Program (GEO BON, GEOGLAM, GFOI,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GOS</a:t>
            </a:r>
            <a:r>
              <a:rPr kumimoji="0" lang="en-US" sz="3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</a:pPr>
            <a:r>
              <a:rPr lang="en-US" sz="3400" dirty="0">
                <a:solidFill>
                  <a:sysClr val="windowText" lastClr="000000"/>
                </a:solidFill>
              </a:rPr>
              <a:t>Integrates several operational networks into one large infrastructure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coordinated global network for collecting environmental information on mercury 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network enables the gathering and availability of data to one central platform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Disseminate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comparable data 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anyone 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</a:pPr>
            <a:r>
              <a:rPr lang="en-US" sz="3400" dirty="0">
                <a:solidFill>
                  <a:sysClr val="windowText" lastClr="000000"/>
                </a:solidFill>
              </a:rPr>
              <a:t>On line model functions provide scenarios to 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respond to science/policy questions</a:t>
            </a:r>
          </a:p>
          <a:p>
            <a:pPr marL="0" indent="0">
              <a:buClrTx/>
              <a:buNone/>
            </a:pPr>
            <a:endParaRPr lang="en-US" sz="2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247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E261-B9C0-94BC-0748-7C1214F1C35C}"/>
              </a:ext>
            </a:extLst>
          </p:cNvPr>
          <p:cNvSpPr txBox="1"/>
          <p:nvPr/>
        </p:nvSpPr>
        <p:spPr>
          <a:xfrm>
            <a:off x="3314393" y="248990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GOS4M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9" y="1191989"/>
            <a:ext cx="11258550" cy="44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50" t="1488" r="8924"/>
          <a:stretch/>
        </p:blipFill>
        <p:spPr>
          <a:xfrm>
            <a:off x="108323" y="1283388"/>
            <a:ext cx="7340600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15A22-1EC8-5C32-2DE4-89336516E71E}"/>
              </a:ext>
            </a:extLst>
          </p:cNvPr>
          <p:cNvSpPr txBox="1"/>
          <p:nvPr/>
        </p:nvSpPr>
        <p:spPr>
          <a:xfrm>
            <a:off x="4000938" y="280888"/>
            <a:ext cx="526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23" y="2505243"/>
            <a:ext cx="4696152" cy="25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E261-B9C0-94BC-0748-7C1214F1C35C}"/>
              </a:ext>
            </a:extLst>
          </p:cNvPr>
          <p:cNvSpPr txBox="1"/>
          <p:nvPr/>
        </p:nvSpPr>
        <p:spPr>
          <a:xfrm>
            <a:off x="3314393" y="248990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is the Issue?</a:t>
            </a:r>
          </a:p>
        </p:txBody>
      </p:sp>
      <p:pic>
        <p:nvPicPr>
          <p:cNvPr id="10" name="Picture 57">
            <a:extLst>
              <a:ext uri="{FF2B5EF4-FFF2-40B4-BE49-F238E27FC236}">
                <a16:creationId xmlns:a16="http://schemas.microsoft.com/office/drawing/2014/main" id="{1FAD0578-C675-E145-91E5-31F996CB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5" y="1358900"/>
            <a:ext cx="1341883" cy="18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2">
            <a:extLst>
              <a:ext uri="{FF2B5EF4-FFF2-40B4-BE49-F238E27FC236}">
                <a16:creationId xmlns:a16="http://schemas.microsoft.com/office/drawing/2014/main" id="{2C920B82-1340-BA4F-81CC-2E435683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86" y="1471690"/>
            <a:ext cx="2061955" cy="25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53F3918-2D63-CE46-9BF9-8259A849BFE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3" y="3330351"/>
            <a:ext cx="3543045" cy="224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0">
            <a:extLst>
              <a:ext uri="{FF2B5EF4-FFF2-40B4-BE49-F238E27FC236}">
                <a16:creationId xmlns:a16="http://schemas.microsoft.com/office/drawing/2014/main" id="{6553B9D5-820C-DD42-AA7F-AEFBF79A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6"/>
          <a:stretch>
            <a:fillRect/>
          </a:stretch>
        </p:blipFill>
        <p:spPr bwMode="auto">
          <a:xfrm>
            <a:off x="417614" y="5740400"/>
            <a:ext cx="1535492" cy="90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BB19565A-F953-6948-8F2C-3B2DB131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34" y="1471690"/>
            <a:ext cx="2247376" cy="158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06" y="4591226"/>
            <a:ext cx="2191679" cy="1366276"/>
          </a:xfrm>
          <a:prstGeom prst="rect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95816" y="1592084"/>
            <a:ext cx="5596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Mercury has a long lifetime in the air</a:t>
            </a:r>
          </a:p>
          <a:p>
            <a:r>
              <a:rPr lang="en-US" sz="2400" dirty="0"/>
              <a:t>Mercury is a global pollutant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Bioaccumulative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Neurotoxin</a:t>
            </a:r>
          </a:p>
          <a:p>
            <a:r>
              <a:rPr lang="en-US" sz="2400" dirty="0"/>
              <a:t>Natural, anthropogenic re-emitted</a:t>
            </a:r>
          </a:p>
          <a:p>
            <a:r>
              <a:rPr lang="en-US" sz="2400" dirty="0"/>
              <a:t>Anthropogenic</a:t>
            </a:r>
          </a:p>
          <a:p>
            <a:r>
              <a:rPr lang="en-US" sz="2400" dirty="0"/>
              <a:t>Global treaty for mercury reduction</a:t>
            </a:r>
          </a:p>
          <a:p>
            <a:pPr lvl="1"/>
            <a:r>
              <a:rPr lang="en-US" sz="2400" dirty="0" err="1"/>
              <a:t>Minamata</a:t>
            </a:r>
            <a:r>
              <a:rPr lang="en-US" sz="2400" dirty="0"/>
              <a:t> Convention on Mercury </a:t>
            </a:r>
          </a:p>
          <a:p>
            <a:pPr lvl="1"/>
            <a:r>
              <a:rPr lang="en-US" sz="2400" dirty="0"/>
              <a:t>Need for global monitoring and applied modelling</a:t>
            </a:r>
          </a:p>
        </p:txBody>
      </p:sp>
    </p:spTree>
    <p:extLst>
      <p:ext uri="{BB962C8B-B14F-4D97-AF65-F5344CB8AC3E}">
        <p14:creationId xmlns:p14="http://schemas.microsoft.com/office/powerpoint/2010/main" val="17928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E261-B9C0-94BC-0748-7C1214F1C35C}"/>
              </a:ext>
            </a:extLst>
          </p:cNvPr>
          <p:cNvSpPr txBox="1"/>
          <p:nvPr/>
        </p:nvSpPr>
        <p:spPr>
          <a:xfrm>
            <a:off x="2679393" y="236290"/>
            <a:ext cx="787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is the Issue? Here is the ISSUE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2" y="1177030"/>
            <a:ext cx="8537607" cy="52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598468" y="181223"/>
            <a:ext cx="7954963" cy="733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From Observations to Knowledge</a:t>
            </a:r>
            <a:endParaRPr lang="en-CA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57336"/>
            <a:ext cx="9634331" cy="452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783" indent="-685783">
              <a:spcAft>
                <a:spcPts val="20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Knowledge collection</a:t>
            </a:r>
          </a:p>
          <a:p>
            <a:pPr marL="685783" indent="-685783">
              <a:spcAft>
                <a:spcPts val="20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Knowledge Formalization</a:t>
            </a:r>
          </a:p>
          <a:p>
            <a:pPr marL="685783" indent="-685783">
              <a:spcAft>
                <a:spcPts val="20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Knowledge Sharing</a:t>
            </a:r>
          </a:p>
          <a:p>
            <a:pPr marL="685783" indent="-685783">
              <a:spcAft>
                <a:spcPts val="20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Knowledge Use</a:t>
            </a:r>
          </a:p>
          <a:p>
            <a:pPr marL="685783" indent="-685783">
              <a:spcAft>
                <a:spcPts val="20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Knowledge Generation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1871" y="1676123"/>
            <a:ext cx="3865124" cy="587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 Compilation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6441870" y="2421172"/>
            <a:ext cx="3865124" cy="8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Meta data and documentation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6441870" y="3344826"/>
            <a:ext cx="3865124" cy="81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 and output downloads</a:t>
            </a:r>
            <a:endParaRPr lang="en-CA" sz="3200" dirty="0"/>
          </a:p>
        </p:txBody>
      </p:sp>
      <p:sp>
        <p:nvSpPr>
          <p:cNvPr id="11" name="Rectangle 10"/>
          <p:cNvSpPr/>
          <p:nvPr/>
        </p:nvSpPr>
        <p:spPr>
          <a:xfrm>
            <a:off x="6441870" y="4219621"/>
            <a:ext cx="3865124" cy="74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Model simulations</a:t>
            </a:r>
            <a:endParaRPr lang="en-CA" sz="3200" dirty="0"/>
          </a:p>
        </p:txBody>
      </p:sp>
      <p:sp>
        <p:nvSpPr>
          <p:cNvPr id="12" name="Rectangle 11"/>
          <p:cNvSpPr/>
          <p:nvPr/>
        </p:nvSpPr>
        <p:spPr>
          <a:xfrm>
            <a:off x="6441870" y="5077505"/>
            <a:ext cx="3865124" cy="83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Products for policy questions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10668000" y="3344826"/>
            <a:ext cx="1409429" cy="5767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End User</a:t>
            </a:r>
            <a:endParaRPr lang="en-CA" sz="2400" dirty="0"/>
          </a:p>
        </p:txBody>
      </p:sp>
      <p:sp>
        <p:nvSpPr>
          <p:cNvPr id="13" name="Rectangle 12"/>
          <p:cNvSpPr/>
          <p:nvPr/>
        </p:nvSpPr>
        <p:spPr>
          <a:xfrm>
            <a:off x="10515331" y="4962557"/>
            <a:ext cx="1638569" cy="8401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Decision maker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5848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B9388-F3B9-8140-F38B-25405F682771}"/>
              </a:ext>
            </a:extLst>
          </p:cNvPr>
          <p:cNvSpPr txBox="1"/>
          <p:nvPr/>
        </p:nvSpPr>
        <p:spPr>
          <a:xfrm>
            <a:off x="1111180" y="183348"/>
            <a:ext cx="102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Observations: Network of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1180" y="1349148"/>
            <a:ext cx="9792393" cy="5118153"/>
            <a:chOff x="388435" y="800509"/>
            <a:chExt cx="8182575" cy="3639855"/>
          </a:xfrm>
        </p:grpSpPr>
        <p:sp>
          <p:nvSpPr>
            <p:cNvPr id="5" name="Oval 4"/>
            <p:cNvSpPr/>
            <p:nvPr/>
          </p:nvSpPr>
          <p:spPr>
            <a:xfrm>
              <a:off x="3044482" y="1839799"/>
              <a:ext cx="2717321" cy="1406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GOS4M</a:t>
              </a:r>
              <a:endParaRPr lang="en-C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82047" y="1058169"/>
              <a:ext cx="1732476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APMMN</a:t>
              </a:r>
              <a:endParaRPr lang="en-C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11835" y="2154421"/>
              <a:ext cx="1659175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GMOS</a:t>
              </a:r>
              <a:endParaRPr lang="en-CA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2760" y="1015038"/>
              <a:ext cx="1980805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ECCC-AMM</a:t>
              </a:r>
              <a:endParaRPr lang="en-CA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435" y="2585045"/>
              <a:ext cx="1745165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SAMNet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0987" y="3655467"/>
              <a:ext cx="1598641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NADP</a:t>
              </a:r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7599" y="800509"/>
              <a:ext cx="1480247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Global Passives</a:t>
              </a:r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98170" y="3381976"/>
              <a:ext cx="1891066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CAMM</a:t>
              </a:r>
              <a:endParaRPr lang="en-CA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78369" y="1554480"/>
              <a:ext cx="386862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395610" y="2784149"/>
              <a:ext cx="551572" cy="2373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220308" y="3381976"/>
              <a:ext cx="0" cy="182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628271" y="1497761"/>
              <a:ext cx="14068" cy="285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761803" y="1492358"/>
              <a:ext cx="723403" cy="459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6027916" y="2542852"/>
              <a:ext cx="644769" cy="16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584874" y="3132492"/>
              <a:ext cx="429560" cy="5131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61696" y="3810636"/>
              <a:ext cx="1598641" cy="6297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Others</a:t>
              </a:r>
              <a:endParaRPr lang="en-CA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199861" y="3348410"/>
              <a:ext cx="771939" cy="62192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32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332C0-D0F3-B442-9094-C58A4AC81CBD}"/>
              </a:ext>
            </a:extLst>
          </p:cNvPr>
          <p:cNvSpPr txBox="1"/>
          <p:nvPr/>
        </p:nvSpPr>
        <p:spPr>
          <a:xfrm>
            <a:off x="3378188" y="185195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for many years</a:t>
            </a:r>
          </a:p>
        </p:txBody>
      </p:sp>
      <p:pic>
        <p:nvPicPr>
          <p:cNvPr id="4" name="Immagine 111">
            <a:extLst>
              <a:ext uri="{FF2B5EF4-FFF2-40B4-BE49-F238E27FC236}">
                <a16:creationId xmlns:a16="http://schemas.microsoft.com/office/drawing/2014/main" id="{97A85D47-17CF-4C45-A8D6-A89C11D9EB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43" y="1117600"/>
            <a:ext cx="7752643" cy="46307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94600" y="1320800"/>
            <a:ext cx="4527903" cy="226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CA" sz="2800" b="1" dirty="0">
                <a:solidFill>
                  <a:srgbClr val="595959"/>
                </a:solidFill>
                <a:ea typeface="ヒラギノ角ゴ Pro W3" pitchFamily="126" charset="-128"/>
                <a:cs typeface="Arial" panose="020B0604020202020204" pitchFamily="34" charset="0"/>
              </a:rPr>
              <a:t>Global Mercury Assessment 2018</a:t>
            </a:r>
          </a:p>
          <a:p>
            <a:pPr defTabSz="342900">
              <a:defRPr/>
            </a:pPr>
            <a:endParaRPr lang="en-US" sz="1350" b="1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en-US" sz="2400" dirty="0">
                <a:solidFill>
                  <a:srgbClr val="C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This is all the work that has been done over time but does not represent what is happening now</a:t>
            </a:r>
            <a:endParaRPr lang="en-CA" sz="2400" dirty="0">
              <a:solidFill>
                <a:srgbClr val="C00000"/>
              </a:solidFill>
              <a:ea typeface="ヒラギノ角ゴ Pro W3" pitchFamily="126" charset="-128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388402" y="3918721"/>
            <a:ext cx="4940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ZA" altLang="en-US" sz="2400" dirty="0">
                <a:solidFill>
                  <a:schemeClr val="tx1"/>
                </a:solidFill>
              </a:rPr>
              <a:t>Monitoring in Africa </a:t>
            </a:r>
            <a:r>
              <a:rPr lang="en-ZA" altLang="en-US" sz="2400" b="1" dirty="0">
                <a:solidFill>
                  <a:schemeClr val="tx1"/>
                </a:solidFill>
              </a:rPr>
              <a:t>still lacking </a:t>
            </a:r>
            <a:r>
              <a:rPr lang="en-ZA" altLang="en-US" sz="2400" dirty="0">
                <a:solidFill>
                  <a:schemeClr val="tx1"/>
                </a:solidFill>
              </a:rPr>
              <a:t>yet Africa is the continent with the most countries that ratified the </a:t>
            </a:r>
            <a:r>
              <a:rPr lang="en-ZA" altLang="en-US" sz="2400" dirty="0" err="1">
                <a:solidFill>
                  <a:schemeClr val="tx1"/>
                </a:solidFill>
              </a:rPr>
              <a:t>Minamata</a:t>
            </a:r>
            <a:r>
              <a:rPr lang="en-ZA" altLang="en-US" sz="2400" dirty="0">
                <a:solidFill>
                  <a:schemeClr val="tx1"/>
                </a:solidFill>
              </a:rPr>
              <a:t> Convention 37 countries.</a:t>
            </a:r>
          </a:p>
        </p:txBody>
      </p:sp>
    </p:spTree>
    <p:extLst>
      <p:ext uri="{BB962C8B-B14F-4D97-AF65-F5344CB8AC3E}">
        <p14:creationId xmlns:p14="http://schemas.microsoft.com/office/powerpoint/2010/main" val="2740537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0.6|2.6|2.6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746</Words>
  <Application>Microsoft Office PowerPoint</Application>
  <PresentationFormat>Widescreen</PresentationFormat>
  <Paragraphs>134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Yu Gothic UI Semibold</vt:lpstr>
      <vt:lpstr>Aharoni</vt:lpstr>
      <vt:lpstr>AngsanaUPC</vt:lpstr>
      <vt:lpstr>Arial</vt:lpstr>
      <vt:lpstr>Arial Black</vt:lpstr>
      <vt:lpstr>Arial Unicode MS</vt:lpstr>
      <vt:lpstr>Berlin Sans FB Demi</vt:lpstr>
      <vt:lpstr>Britannic Bold</vt:lpstr>
      <vt:lpstr>Calibri</vt:lpstr>
      <vt:lpstr>Calibri Light</vt:lpstr>
      <vt:lpstr>Droid Sans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Observations to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do with Hg Air data?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</cp:lastModifiedBy>
  <cp:revision>34</cp:revision>
  <dcterms:created xsi:type="dcterms:W3CDTF">2022-09-22T09:07:54Z</dcterms:created>
  <dcterms:modified xsi:type="dcterms:W3CDTF">2022-11-01T08:54:12Z</dcterms:modified>
</cp:coreProperties>
</file>